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42" r:id="rId5"/>
    <p:sldId id="359" r:id="rId6"/>
    <p:sldId id="383" r:id="rId7"/>
    <p:sldId id="375" r:id="rId8"/>
    <p:sldId id="376" r:id="rId9"/>
    <p:sldId id="377" r:id="rId10"/>
    <p:sldId id="378" r:id="rId11"/>
    <p:sldId id="382" r:id="rId12"/>
    <p:sldId id="380" r:id="rId13"/>
    <p:sldId id="379" r:id="rId14"/>
    <p:sldId id="384" r:id="rId15"/>
    <p:sldId id="3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4555" autoAdjust="0"/>
  </p:normalViewPr>
  <p:slideViewPr>
    <p:cSldViewPr snapToGrid="0" snapToObjects="1" showGuides="1">
      <p:cViewPr varScale="1">
        <p:scale>
          <a:sx n="63" d="100"/>
          <a:sy n="63" d="100"/>
        </p:scale>
        <p:origin x="1454" y="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7/1/2024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7/1/2024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081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Conclusie+aanbevelingen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Aanbevelingen</a:t>
            </a:r>
            <a:r>
              <a:rPr lang="en-US" dirty="0"/>
              <a:t> (</a:t>
            </a:r>
            <a:r>
              <a:rPr lang="en-US" dirty="0" err="1"/>
              <a:t>antenne</a:t>
            </a:r>
            <a:r>
              <a:rPr lang="en-US" dirty="0"/>
              <a:t> placement)</a:t>
            </a:r>
          </a:p>
          <a:p>
            <a:r>
              <a:rPr lang="en-US" dirty="0" err="1"/>
              <a:t>Autorefresh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/>
              <a:t> accounts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doen</a:t>
            </a:r>
            <a:r>
              <a:rPr lang="en-US" dirty="0"/>
              <a:t> we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nou</a:t>
            </a:r>
            <a:r>
              <a:rPr lang="en-US" dirty="0"/>
              <a:t>? </a:t>
            </a:r>
            <a:r>
              <a:rPr lang="en-US" dirty="0" err="1"/>
              <a:t>Bedrijf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487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1255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743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213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9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799"/>
            <a:ext cx="12191998" cy="3215641"/>
          </a:xfrm>
        </p:spPr>
        <p:txBody>
          <a:bodyPr anchor="b"/>
          <a:lstStyle/>
          <a:p>
            <a:r>
              <a:rPr lang="en-US" sz="2800" dirty="0"/>
              <a:t>Joris Elfferich</a:t>
            </a:r>
            <a:br>
              <a:rPr lang="en-US" sz="4000" dirty="0"/>
            </a:br>
            <a:r>
              <a:rPr lang="en-US" sz="2000" dirty="0"/>
              <a:t>1013457</a:t>
            </a:r>
            <a:br>
              <a:rPr lang="en-US" sz="2000" dirty="0"/>
            </a:br>
            <a:br>
              <a:rPr lang="en-US" sz="4000" dirty="0"/>
            </a:br>
            <a:r>
              <a:rPr lang="en-US" sz="4000" dirty="0" err="1"/>
              <a:t>Digitaliseren</a:t>
            </a:r>
            <a:endParaRPr lang="en-US" sz="4000" dirty="0"/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670628"/>
            <a:ext cx="12191997" cy="2577772"/>
          </a:xfrm>
        </p:spPr>
        <p:txBody>
          <a:bodyPr/>
          <a:lstStyle/>
          <a:p>
            <a:r>
              <a:rPr lang="en-US" dirty="0"/>
              <a:t>Inventory of</a:t>
            </a:r>
            <a:br>
              <a:rPr lang="en-US" dirty="0"/>
            </a:br>
            <a:r>
              <a:rPr lang="en-US" dirty="0"/>
              <a:t>hazardous</a:t>
            </a:r>
            <a:br>
              <a:rPr lang="en-US" dirty="0"/>
            </a:br>
            <a:r>
              <a:rPr lang="en-US" dirty="0"/>
              <a:t>materials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3814C1-0B62-5DD5-2013-761F6FC56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051" y="1438859"/>
            <a:ext cx="7530949" cy="327924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6DE3104-398C-EF95-D86E-630F51248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84" y="536493"/>
            <a:ext cx="3736630" cy="2202350"/>
          </a:xfrm>
        </p:spPr>
        <p:txBody>
          <a:bodyPr/>
          <a:lstStyle/>
          <a:p>
            <a:pPr lvl="0"/>
            <a:r>
              <a:rPr lang="en-US" noProof="0" dirty="0" err="1"/>
              <a:t>Demonstratie</a:t>
            </a:r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3F7D8D5-25D0-7F91-20B5-AFC09333CB49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endParaRPr lang="en-US" dirty="0"/>
          </a:p>
          <a:p>
            <a:endParaRPr lang="en-NL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4D0D079E-ABB8-6C0A-204E-E2B80F4ECEC4}"/>
              </a:ext>
            </a:extLst>
          </p:cNvPr>
          <p:cNvSpPr txBox="1">
            <a:spLocks/>
          </p:cNvSpPr>
          <p:nvPr/>
        </p:nvSpPr>
        <p:spPr>
          <a:xfrm>
            <a:off x="527497" y="1271908"/>
            <a:ext cx="3736630" cy="22023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0" baseline="0">
                <a:solidFill>
                  <a:schemeClr val="accent3">
                    <a:lumMod val="75000"/>
                  </a:schemeClr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4" name="DemoVideo">
            <a:hlinkClick r:id="" action="ppaction://media"/>
            <a:extLst>
              <a:ext uri="{FF2B5EF4-FFF2-40B4-BE49-F238E27FC236}">
                <a16:creationId xmlns:a16="http://schemas.microsoft.com/office/drawing/2014/main" id="{234139FB-B786-FC85-A780-7E2E7B1888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71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3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7415E-1C59-6D59-FF8F-D4676836E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Conclusie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E8467-5869-A68D-408B-0018B2936837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807038" y="2087167"/>
            <a:ext cx="8707452" cy="3723753"/>
          </a:xfrm>
        </p:spPr>
        <p:txBody>
          <a:bodyPr/>
          <a:lstStyle/>
          <a:p>
            <a:pPr marL="0" indent="0">
              <a:buNone/>
            </a:pPr>
            <a:r>
              <a:rPr lang="nl-NL" sz="1600" dirty="0"/>
              <a:t>Hoe kan de naleving van de certificering van de IHM op schepen worden gewaarborgd en verbeterd met behulp van digitaliserings technologieën?</a:t>
            </a:r>
          </a:p>
          <a:p>
            <a:pPr marL="0" indent="0">
              <a:buNone/>
            </a:pPr>
            <a:r>
              <a:rPr lang="nl-NL" sz="1600" dirty="0">
                <a:solidFill>
                  <a:schemeClr val="accent3"/>
                </a:solidFill>
              </a:rPr>
              <a:t>-</a:t>
            </a:r>
            <a:r>
              <a:rPr lang="nl-NL" sz="1600" dirty="0"/>
              <a:t> Blockchain voor onveranderlijkheid en automatisch versiebeheer.</a:t>
            </a:r>
          </a:p>
          <a:p>
            <a:pPr marL="0" indent="0">
              <a:buNone/>
            </a:pPr>
            <a:r>
              <a:rPr lang="nl-NL" sz="1600" dirty="0">
                <a:solidFill>
                  <a:schemeClr val="accent3"/>
                </a:solidFill>
              </a:rPr>
              <a:t>-</a:t>
            </a:r>
            <a:r>
              <a:rPr lang="nl-NL" sz="1600" dirty="0"/>
              <a:t> Cloud server voor veilige en toegankelijke opslag</a:t>
            </a:r>
          </a:p>
          <a:p>
            <a:pPr marL="0" indent="0">
              <a:buNone/>
            </a:pPr>
            <a:r>
              <a:rPr lang="nl-NL" sz="1600" dirty="0">
                <a:solidFill>
                  <a:schemeClr val="accent3"/>
                </a:solidFill>
              </a:rPr>
              <a:t>-</a:t>
            </a:r>
            <a:r>
              <a:rPr lang="nl-NL" sz="1600" dirty="0"/>
              <a:t> </a:t>
            </a:r>
            <a:r>
              <a:rPr lang="nl-NL" sz="1600" dirty="0" err="1"/>
              <a:t>Webinterface</a:t>
            </a:r>
            <a:r>
              <a:rPr lang="nl-NL" sz="1600" dirty="0"/>
              <a:t> voor de stakeholders met rollen.</a:t>
            </a:r>
          </a:p>
          <a:p>
            <a:pPr marL="0" indent="0">
              <a:buNone/>
            </a:pPr>
            <a:r>
              <a:rPr lang="nl-NL" sz="1600" dirty="0">
                <a:solidFill>
                  <a:schemeClr val="accent3"/>
                </a:solidFill>
              </a:rPr>
              <a:t>-</a:t>
            </a:r>
            <a:r>
              <a:rPr lang="nl-NL" sz="1600" dirty="0"/>
              <a:t> Schipmodule voor koppeling met het schip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B782D-2805-A0F2-46B1-4BCAF60B4128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598745" y="4211863"/>
            <a:ext cx="6315069" cy="3723753"/>
          </a:xfrm>
        </p:spPr>
        <p:txBody>
          <a:bodyPr/>
          <a:lstStyle/>
          <a:p>
            <a:r>
              <a:rPr lang="en-US" dirty="0" err="1">
                <a:solidFill>
                  <a:schemeClr val="accent3"/>
                </a:solidFill>
                <a:latin typeface="+mj-lt"/>
              </a:rPr>
              <a:t>Aanbevelingen</a:t>
            </a:r>
            <a:endParaRPr lang="en-US" dirty="0">
              <a:solidFill>
                <a:schemeClr val="accent3"/>
              </a:solidFill>
              <a:latin typeface="+mj-lt"/>
            </a:endParaRPr>
          </a:p>
          <a:p>
            <a:r>
              <a:rPr lang="en-US" dirty="0">
                <a:solidFill>
                  <a:schemeClr val="accent3"/>
                </a:solidFill>
              </a:rPr>
              <a:t>-</a:t>
            </a:r>
            <a:r>
              <a:rPr lang="en-US" dirty="0"/>
              <a:t> </a:t>
            </a:r>
            <a:r>
              <a:rPr lang="en-US" dirty="0" err="1"/>
              <a:t>Meerdere</a:t>
            </a:r>
            <a:r>
              <a:rPr lang="en-US" dirty="0"/>
              <a:t> IHM’s </a:t>
            </a:r>
            <a:r>
              <a:rPr lang="en-US" dirty="0" err="1"/>
              <a:t>beheren</a:t>
            </a:r>
            <a:endParaRPr lang="en-US" dirty="0"/>
          </a:p>
          <a:p>
            <a:r>
              <a:rPr lang="en-US" dirty="0">
                <a:solidFill>
                  <a:schemeClr val="accent3"/>
                </a:solidFill>
              </a:rPr>
              <a:t>-</a:t>
            </a:r>
            <a:r>
              <a:rPr lang="en-US" dirty="0"/>
              <a:t> 2FA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webinterface</a:t>
            </a:r>
            <a:endParaRPr lang="en-US" dirty="0"/>
          </a:p>
          <a:p>
            <a:r>
              <a:rPr lang="en-US" dirty="0">
                <a:solidFill>
                  <a:schemeClr val="accent3"/>
                </a:solidFill>
              </a:rPr>
              <a:t>-</a:t>
            </a:r>
            <a:r>
              <a:rPr lang="en-US" dirty="0"/>
              <a:t> </a:t>
            </a:r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LoRa </a:t>
            </a:r>
            <a:r>
              <a:rPr lang="en-US" dirty="0" err="1"/>
              <a:t>functionaliteit</a:t>
            </a:r>
            <a:r>
              <a:rPr lang="en-US" dirty="0"/>
              <a:t> </a:t>
            </a:r>
            <a:r>
              <a:rPr lang="en-US" dirty="0" err="1"/>
              <a:t>combineren</a:t>
            </a:r>
            <a:r>
              <a:rPr lang="en-US" dirty="0"/>
              <a:t> in code</a:t>
            </a:r>
          </a:p>
          <a:p>
            <a:r>
              <a:rPr lang="en-US" dirty="0">
                <a:solidFill>
                  <a:schemeClr val="accent3"/>
                </a:solidFill>
              </a:rPr>
              <a:t>-</a:t>
            </a:r>
            <a:r>
              <a:rPr lang="en-US" dirty="0"/>
              <a:t> </a:t>
            </a:r>
            <a:r>
              <a:rPr lang="en-US" dirty="0" err="1"/>
              <a:t>Betere</a:t>
            </a:r>
            <a:r>
              <a:rPr lang="en-US" dirty="0"/>
              <a:t> microcontroller?</a:t>
            </a:r>
            <a:endParaRPr lang="en-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2440D8-C80F-E862-A026-D9F1C550E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989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 err="1"/>
              <a:t>Vragen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91249"/>
            <a:ext cx="4466502" cy="1936866"/>
          </a:xfrm>
        </p:spPr>
        <p:txBody>
          <a:bodyPr/>
          <a:lstStyle/>
          <a:p>
            <a:r>
              <a:rPr lang="en-US" dirty="0" err="1"/>
              <a:t>Inhoud</a:t>
            </a:r>
            <a:endParaRPr lang="en-US" dirty="0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656639"/>
            <a:ext cx="5113420" cy="4177938"/>
          </a:xfrm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US" dirty="0"/>
              <a:t>Context </a:t>
            </a:r>
          </a:p>
          <a:p>
            <a:pPr>
              <a:lnSpc>
                <a:spcPct val="100000"/>
              </a:lnSpc>
            </a:pPr>
            <a:r>
              <a:rPr lang="en-US" dirty="0"/>
              <a:t>Wat is de Inventory of Hazardous Materials?</a:t>
            </a:r>
          </a:p>
          <a:p>
            <a:pPr>
              <a:lnSpc>
                <a:spcPct val="100000"/>
              </a:lnSpc>
            </a:pPr>
            <a:r>
              <a:rPr lang="en-US" dirty="0" err="1"/>
              <a:t>Waarom</a:t>
            </a:r>
            <a:r>
              <a:rPr lang="en-US" dirty="0"/>
              <a:t> </a:t>
            </a:r>
            <a:r>
              <a:rPr lang="en-US" dirty="0" err="1"/>
              <a:t>digitaliseren</a:t>
            </a:r>
            <a:r>
              <a:rPr lang="en-US" dirty="0"/>
              <a:t>?</a:t>
            </a:r>
          </a:p>
          <a:p>
            <a:pPr>
              <a:lnSpc>
                <a:spcPct val="100000"/>
              </a:lnSpc>
            </a:pPr>
            <a:r>
              <a:rPr lang="en-US" dirty="0"/>
              <a:t>Hoe </a:t>
            </a:r>
            <a:r>
              <a:rPr lang="en-US" dirty="0" err="1"/>
              <a:t>beheren</a:t>
            </a:r>
            <a:r>
              <a:rPr lang="en-US" dirty="0"/>
              <a:t> we de IHM?</a:t>
            </a:r>
          </a:p>
          <a:p>
            <a:pPr>
              <a:lnSpc>
                <a:spcPct val="100000"/>
              </a:lnSpc>
            </a:pPr>
            <a:r>
              <a:rPr lang="en-US" dirty="0"/>
              <a:t>Hoe </a:t>
            </a:r>
            <a:r>
              <a:rPr lang="en-US" dirty="0" err="1"/>
              <a:t>koppelen</a:t>
            </a:r>
            <a:r>
              <a:rPr lang="en-US" dirty="0"/>
              <a:t> we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schip</a:t>
            </a:r>
            <a:r>
              <a:rPr lang="en-US" dirty="0"/>
              <a:t>?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Accounts </a:t>
            </a:r>
            <a:r>
              <a:rPr lang="en-US" sz="1800" dirty="0" err="1"/>
              <a:t>en</a:t>
            </a:r>
            <a:r>
              <a:rPr lang="en-US" sz="1800" dirty="0"/>
              <a:t> interface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Demo</a:t>
            </a:r>
          </a:p>
          <a:p>
            <a:pPr>
              <a:lnSpc>
                <a:spcPct val="100000"/>
              </a:lnSpc>
            </a:pPr>
            <a:r>
              <a:rPr lang="en-US" dirty="0" err="1"/>
              <a:t>Conclusie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1605E-F86E-D1E9-60CE-B285E524A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6A0AC-2CF3-E897-70ED-FD096D40AD94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305668" y="2470150"/>
            <a:ext cx="7984124" cy="3676649"/>
          </a:xfrm>
        </p:spPr>
        <p:txBody>
          <a:bodyPr/>
          <a:lstStyle/>
          <a:p>
            <a:r>
              <a:rPr lang="nl-N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Opdracht voor Maritieme innovatie bij Centre of Expertise (</a:t>
            </a:r>
            <a:r>
              <a:rPr lang="nl-NL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CoE</a:t>
            </a:r>
            <a:r>
              <a:rPr lang="nl-N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</a:t>
            </a:r>
            <a:r>
              <a:rPr lang="nl-NL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HRTech</a:t>
            </a:r>
            <a:endParaRPr lang="nl-NL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nl-NL" dirty="0">
                <a:latin typeface="Times New Roman" panose="02020603050405020304" pitchFamily="18" charset="0"/>
              </a:rPr>
              <a:t>Onderzoek naar duurzame oplossingen in de scheepvaart</a:t>
            </a:r>
          </a:p>
          <a:p>
            <a:r>
              <a:rPr lang="nl-NL" dirty="0">
                <a:latin typeface="Times New Roman" panose="02020603050405020304" pitchFamily="18" charset="0"/>
              </a:rPr>
              <a:t>Hong Kong Conventie voor veilig en milieuvriendelijke scheepsrecycling (2009) </a:t>
            </a:r>
          </a:p>
          <a:p>
            <a:r>
              <a:rPr lang="nl-NL" dirty="0">
                <a:latin typeface="Times New Roman" panose="02020603050405020304" pitchFamily="18" charset="0"/>
              </a:rPr>
              <a:t>Inventory of Hazardous Materials (IHM)</a:t>
            </a:r>
          </a:p>
          <a:p>
            <a:r>
              <a:rPr lang="nl-NL" dirty="0">
                <a:latin typeface="Times New Roman" panose="02020603050405020304" pitchFamily="18" charset="0"/>
              </a:rPr>
              <a:t>Recyclingfaciliteiten hebben nauwkeurige en actuele informatie nodig</a:t>
            </a:r>
          </a:p>
          <a:p>
            <a:r>
              <a:rPr lang="nl-NL" dirty="0">
                <a:latin typeface="Times New Roman" panose="02020603050405020304" pitchFamily="18" charset="0"/>
              </a:rPr>
              <a:t>Waarborging en certificering van de IHM moet worden verbeterd</a:t>
            </a:r>
          </a:p>
          <a:p>
            <a:endParaRPr lang="nl-NL" dirty="0">
              <a:latin typeface="Times New Roman" panose="02020603050405020304" pitchFamily="18" charset="0"/>
            </a:endParaRPr>
          </a:p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A00615-1B9F-34F0-0F78-0A5214B88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587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374" y="48929"/>
            <a:ext cx="8886331" cy="1656304"/>
          </a:xfrm>
        </p:spPr>
        <p:txBody>
          <a:bodyPr/>
          <a:lstStyle/>
          <a:p>
            <a:r>
              <a:rPr lang="en-US" sz="3200" dirty="0"/>
              <a:t>Inventory of Hazardous Materials</a:t>
            </a:r>
            <a:br>
              <a:rPr lang="en-US" sz="3200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60DFF-2E7E-7A22-819A-C011020DFF0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530258" y="1943516"/>
            <a:ext cx="7420819" cy="3676649"/>
          </a:xfrm>
        </p:spPr>
        <p:txBody>
          <a:bodyPr/>
          <a:lstStyle/>
          <a:p>
            <a:endParaRPr lang="nl-NL" dirty="0"/>
          </a:p>
          <a:p>
            <a:r>
              <a:rPr lang="nl-NL" dirty="0"/>
              <a:t>Informatie over schadelijke materialen aan boord </a:t>
            </a:r>
            <a:br>
              <a:rPr lang="nl-NL" dirty="0"/>
            </a:br>
            <a:r>
              <a:rPr lang="nl-NL" dirty="0"/>
              <a:t>(asbest, kwik, lood, etc)</a:t>
            </a:r>
          </a:p>
          <a:p>
            <a:r>
              <a:rPr lang="nl-NL" dirty="0"/>
              <a:t>Locatie aan boord</a:t>
            </a:r>
          </a:p>
          <a:p>
            <a:r>
              <a:rPr lang="nl-NL" dirty="0"/>
              <a:t>Part  I &amp; II, III</a:t>
            </a:r>
          </a:p>
          <a:p>
            <a:r>
              <a:rPr lang="en-US" dirty="0" err="1"/>
              <a:t>Gebruikt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recycling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slopen</a:t>
            </a:r>
            <a:endParaRPr lang="en-US" dirty="0"/>
          </a:p>
          <a:p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grote</a:t>
            </a:r>
            <a:r>
              <a:rPr lang="en-US" dirty="0"/>
              <a:t> schepen </a:t>
            </a:r>
            <a:r>
              <a:rPr lang="en-US" dirty="0" err="1"/>
              <a:t>verplicht</a:t>
            </a:r>
            <a:r>
              <a:rPr lang="en-US" dirty="0"/>
              <a:t> </a:t>
            </a:r>
            <a:r>
              <a:rPr lang="en-US" dirty="0" err="1"/>
              <a:t>overal</a:t>
            </a:r>
            <a:r>
              <a:rPr lang="en-US" dirty="0"/>
              <a:t> in Europa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 descr="A table of chemical material&#10;&#10;Description automatically generated with medium confidence">
            <a:extLst>
              <a:ext uri="{FF2B5EF4-FFF2-40B4-BE49-F238E27FC236}">
                <a16:creationId xmlns:a16="http://schemas.microsoft.com/office/drawing/2014/main" id="{3FD3989C-1527-11C4-1CCB-0C9545247F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257" y="2125373"/>
            <a:ext cx="7420819" cy="466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29A4-AAFD-04EE-0732-0671E83D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3002" y="876088"/>
            <a:ext cx="8843050" cy="1616904"/>
          </a:xfrm>
        </p:spPr>
        <p:txBody>
          <a:bodyPr/>
          <a:lstStyle/>
          <a:p>
            <a:r>
              <a:rPr lang="en-US" sz="3200" dirty="0" err="1"/>
              <a:t>Waarom</a:t>
            </a:r>
            <a:r>
              <a:rPr lang="en-US" sz="3200" dirty="0"/>
              <a:t> </a:t>
            </a:r>
            <a:r>
              <a:rPr lang="en-US" sz="3200" dirty="0" err="1"/>
              <a:t>digitaliseren</a:t>
            </a:r>
            <a:r>
              <a:rPr lang="en-US" sz="3200" dirty="0"/>
              <a:t>?</a:t>
            </a:r>
            <a:br>
              <a:rPr lang="en-US" sz="3200" dirty="0"/>
            </a:br>
            <a:br>
              <a:rPr lang="en-US" sz="32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EE91-E849-1CB0-9E51-A58B99C631C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2373002" y="2474811"/>
            <a:ext cx="4015098" cy="3528397"/>
          </a:xfrm>
        </p:spPr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Huidige</a:t>
            </a:r>
            <a:r>
              <a:rPr lang="en-US" dirty="0"/>
              <a:t> IHM is (</a:t>
            </a:r>
            <a:r>
              <a:rPr lang="en-US" dirty="0" err="1"/>
              <a:t>vaak</a:t>
            </a:r>
            <a:r>
              <a:rPr lang="en-US" dirty="0"/>
              <a:t>) </a:t>
            </a:r>
            <a:r>
              <a:rPr lang="en-US" dirty="0" err="1"/>
              <a:t>een</a:t>
            </a:r>
            <a:r>
              <a:rPr lang="en-US" dirty="0"/>
              <a:t> PDF</a:t>
            </a:r>
          </a:p>
          <a:p>
            <a:r>
              <a:rPr lang="en-US" dirty="0"/>
              <a:t>- </a:t>
            </a:r>
            <a:r>
              <a:rPr lang="en-US" dirty="0" err="1"/>
              <a:t>Aanpasbaar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informatie</a:t>
            </a:r>
            <a:r>
              <a:rPr lang="en-US" dirty="0"/>
              <a:t> </a:t>
            </a:r>
            <a:r>
              <a:rPr lang="en-US" dirty="0" err="1"/>
              <a:t>onbetrouwbaar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Geen</a:t>
            </a:r>
            <a:r>
              <a:rPr lang="en-US" dirty="0"/>
              <a:t> </a:t>
            </a:r>
            <a:r>
              <a:rPr lang="en-US" dirty="0" err="1"/>
              <a:t>goed</a:t>
            </a:r>
            <a:r>
              <a:rPr lang="en-US" dirty="0"/>
              <a:t> </a:t>
            </a:r>
            <a:r>
              <a:rPr lang="en-US" dirty="0" err="1"/>
              <a:t>versiebeheer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goed</a:t>
            </a:r>
            <a:r>
              <a:rPr lang="en-US" dirty="0"/>
              <a:t> </a:t>
            </a:r>
            <a:r>
              <a:rPr lang="en-US" dirty="0" err="1"/>
              <a:t>toegankelijk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stakeholders.</a:t>
            </a:r>
            <a:br>
              <a:rPr lang="en-US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74F1A-D233-C240-B22D-F82C6161FAC1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95159" y="2474811"/>
            <a:ext cx="4763704" cy="3528397"/>
          </a:xfrm>
        </p:spPr>
        <p:txBody>
          <a:bodyPr/>
          <a:lstStyle/>
          <a:p>
            <a:r>
              <a:rPr lang="en-US" dirty="0" err="1"/>
              <a:t>Oplossing</a:t>
            </a:r>
            <a:r>
              <a:rPr lang="en-US" dirty="0"/>
              <a:t>: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Digitaal</a:t>
            </a:r>
            <a:r>
              <a:rPr lang="en-US" dirty="0"/>
              <a:t> server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beheren</a:t>
            </a:r>
            <a:r>
              <a:rPr lang="en-US" dirty="0"/>
              <a:t> van de IHM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23533-91C6-420C-B7D7-4977ACF7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3E06-8BEA-1DD3-D0D6-391C0888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/>
          <a:lstStyle/>
          <a:p>
            <a:r>
              <a:rPr lang="en-US" sz="3200" dirty="0"/>
              <a:t>Hoe </a:t>
            </a:r>
            <a:r>
              <a:rPr lang="en-US" sz="3200" dirty="0" err="1"/>
              <a:t>beheren</a:t>
            </a:r>
            <a:r>
              <a:rPr lang="en-US" sz="3200" dirty="0"/>
              <a:t> we de IHM?</a:t>
            </a:r>
            <a:br>
              <a:rPr lang="en-US" sz="3200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0D91C-D5C0-248C-26D3-DE7C7C72E632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741680" y="2502445"/>
            <a:ext cx="6315069" cy="3723753"/>
          </a:xfrm>
        </p:spPr>
        <p:txBody>
          <a:bodyPr/>
          <a:lstStyle/>
          <a:p>
            <a:r>
              <a:rPr lang="en-US" dirty="0"/>
              <a:t>Database / File Server / </a:t>
            </a:r>
            <a:r>
              <a:rPr lang="en-US" dirty="0" err="1"/>
              <a:t>Github</a:t>
            </a:r>
            <a:r>
              <a:rPr lang="en-US" dirty="0"/>
              <a:t> / Blockchain</a:t>
            </a:r>
          </a:p>
          <a:p>
            <a:r>
              <a:rPr lang="nl-NL" dirty="0"/>
              <a:t>Gegevens-integriteit, onveranderlijkheid en transparantie</a:t>
            </a:r>
          </a:p>
          <a:p>
            <a:r>
              <a:rPr lang="nl-NL" dirty="0"/>
              <a:t>Zelfgeschreven prive-netwerk</a:t>
            </a:r>
          </a:p>
          <a:p>
            <a:r>
              <a:rPr lang="nl-NL" dirty="0"/>
              <a:t>Bestandsdata in een block</a:t>
            </a:r>
          </a:p>
          <a:p>
            <a:r>
              <a:rPr lang="nl-NL" dirty="0"/>
              <a:t>Consensus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B8B6A-2B28-5C38-80E7-0EBE705FF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A0277018-DB4D-47B1-6EB0-5E65884A91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84" t="44444" r="16797" b="41243"/>
          <a:stretch/>
        </p:blipFill>
        <p:spPr>
          <a:xfrm>
            <a:off x="858345" y="4867291"/>
            <a:ext cx="10475309" cy="156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59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EB8B-0AB9-7554-AEEA-E8D744959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3231" y="1086960"/>
            <a:ext cx="5938769" cy="2324344"/>
          </a:xfrm>
        </p:spPr>
        <p:txBody>
          <a:bodyPr/>
          <a:lstStyle/>
          <a:p>
            <a:pPr lvl="0"/>
            <a:r>
              <a:rPr lang="en-US" dirty="0"/>
              <a:t>Hoe </a:t>
            </a:r>
            <a:r>
              <a:rPr lang="en-US" dirty="0" err="1"/>
              <a:t>beheren</a:t>
            </a:r>
            <a:r>
              <a:rPr lang="en-US" dirty="0"/>
              <a:t> we de IHM?</a:t>
            </a:r>
            <a:br>
              <a:rPr lang="en-US" dirty="0"/>
            </a:br>
            <a:br>
              <a:rPr lang="en-US" dirty="0"/>
            </a:br>
            <a:endParaRPr lang="en-US" noProof="0" dirty="0"/>
          </a:p>
        </p:txBody>
      </p:sp>
      <p:pic>
        <p:nvPicPr>
          <p:cNvPr id="6" name="Picture Placeholder 5" descr="A blue and purple spiral">
            <a:extLst>
              <a:ext uri="{FF2B5EF4-FFF2-40B4-BE49-F238E27FC236}">
                <a16:creationId xmlns:a16="http://schemas.microsoft.com/office/drawing/2014/main" id="{05B64636-376E-96D4-B550-D764B2C6A6A7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02" b="202"/>
          <a:stretch/>
        </p:blipFill>
        <p:spPr>
          <a:xfrm>
            <a:off x="336550" y="336550"/>
            <a:ext cx="5303640" cy="6184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1DB868-BEE2-49F7-9AC5-A3B143880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A0A1F13-D6C6-FC3B-1462-C96366EA2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67" y="1957138"/>
            <a:ext cx="5361577" cy="2695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900E6132-D45E-C3D6-4099-65A6324C2D1C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1" t="13334" r="1441" b="50000"/>
          <a:stretch/>
        </p:blipFill>
        <p:spPr>
          <a:xfrm>
            <a:off x="6134658" y="4270074"/>
            <a:ext cx="5862599" cy="195612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1CEC62B-630F-2A9B-134A-96E2D0BC7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295" y="2811062"/>
            <a:ext cx="6093352" cy="1093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0315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482" y="0"/>
            <a:ext cx="6832295" cy="2203704"/>
          </a:xfrm>
        </p:spPr>
        <p:txBody>
          <a:bodyPr/>
          <a:lstStyle/>
          <a:p>
            <a:r>
              <a:rPr lang="en-US" sz="3200" dirty="0"/>
              <a:t>Accounts </a:t>
            </a:r>
            <a:r>
              <a:rPr lang="en-US" sz="3200" dirty="0" err="1"/>
              <a:t>en</a:t>
            </a:r>
            <a:r>
              <a:rPr lang="en-US" sz="3200" dirty="0"/>
              <a:t> interface</a:t>
            </a:r>
            <a:br>
              <a:rPr lang="en-US" sz="3200" dirty="0"/>
            </a:br>
            <a:br>
              <a:rPr lang="en-US" sz="3200" dirty="0"/>
            </a:b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E5F2E56-9F77-E1C2-EC04-EA959822CA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778750" y="691352"/>
            <a:ext cx="4413250" cy="275272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Admin/Schip Owner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Consensus</a:t>
            </a:r>
          </a:p>
          <a:p>
            <a:r>
              <a:rPr lang="en-US" dirty="0">
                <a:solidFill>
                  <a:srgbClr val="00B0F0"/>
                </a:solidFill>
              </a:rPr>
              <a:t>Upload</a:t>
            </a:r>
          </a:p>
          <a:p>
            <a:r>
              <a:rPr lang="en-US" dirty="0" err="1">
                <a:solidFill>
                  <a:srgbClr val="7030A0"/>
                </a:solidFill>
              </a:rPr>
              <a:t>Bekijker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2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35549B1-6177-0A47-8C90-6DF286AA03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" t="855" r="892" b="46698"/>
          <a:stretch/>
        </p:blipFill>
        <p:spPr>
          <a:xfrm>
            <a:off x="203379" y="3048001"/>
            <a:ext cx="11988621" cy="356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48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US" sz="3200" dirty="0"/>
              <a:t>Hoe </a:t>
            </a:r>
            <a:r>
              <a:rPr lang="en-US" sz="3200" dirty="0" err="1"/>
              <a:t>koppelen</a:t>
            </a:r>
            <a:r>
              <a:rPr lang="en-US" sz="3200" dirty="0"/>
              <a:t> we de IHM </a:t>
            </a:r>
            <a:r>
              <a:rPr lang="en-US" sz="3200" dirty="0" err="1"/>
              <a:t>aan</a:t>
            </a:r>
            <a:r>
              <a:rPr lang="en-US" sz="3200" dirty="0"/>
              <a:t> </a:t>
            </a:r>
            <a:r>
              <a:rPr lang="en-US" sz="3200" dirty="0" err="1"/>
              <a:t>een</a:t>
            </a:r>
            <a:r>
              <a:rPr lang="en-US" sz="3200" dirty="0"/>
              <a:t> </a:t>
            </a:r>
            <a:r>
              <a:rPr lang="en-US" sz="3200" dirty="0" err="1"/>
              <a:t>schip</a:t>
            </a:r>
            <a:r>
              <a:rPr lang="en-US" sz="3200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CECA3-144C-CD4B-9246-81B4F2E6546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14302" y="2465535"/>
            <a:ext cx="7303538" cy="3427265"/>
          </a:xfrm>
        </p:spPr>
        <p:txBody>
          <a:bodyPr/>
          <a:lstStyle/>
          <a:p>
            <a:r>
              <a:rPr lang="en-US" dirty="0" err="1"/>
              <a:t>Toegang</a:t>
            </a:r>
            <a:r>
              <a:rPr lang="en-US" dirty="0"/>
              <a:t> tot module? (NFC, Bluetooth, </a:t>
            </a:r>
            <a:r>
              <a:rPr lang="en-US" dirty="0" err="1"/>
              <a:t>Biometrisch</a:t>
            </a:r>
            <a:r>
              <a:rPr lang="en-US" dirty="0"/>
              <a:t>, Token)</a:t>
            </a:r>
          </a:p>
          <a:p>
            <a:r>
              <a:rPr lang="en-US" dirty="0"/>
              <a:t>Hoe </a:t>
            </a:r>
            <a:r>
              <a:rPr lang="en-US" dirty="0" err="1"/>
              <a:t>maakt</a:t>
            </a:r>
            <a:r>
              <a:rPr lang="en-US" dirty="0"/>
              <a:t> de module </a:t>
            </a:r>
            <a:r>
              <a:rPr lang="en-US" dirty="0" err="1"/>
              <a:t>verbinding</a:t>
            </a:r>
            <a:r>
              <a:rPr lang="en-US" dirty="0"/>
              <a:t> met de server?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Satelliet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Mobiele</a:t>
            </a:r>
            <a:r>
              <a:rPr lang="en-US" dirty="0"/>
              <a:t> </a:t>
            </a:r>
            <a:r>
              <a:rPr lang="en-US" dirty="0" err="1"/>
              <a:t>datanetwerken</a:t>
            </a:r>
            <a:br>
              <a:rPr lang="en-US" dirty="0"/>
            </a:br>
            <a:r>
              <a:rPr lang="en-US" dirty="0"/>
              <a:t>- LoRa (</a:t>
            </a:r>
            <a:r>
              <a:rPr lang="en-US" dirty="0" err="1"/>
              <a:t>LoRaWAN</a:t>
            </a:r>
            <a:r>
              <a:rPr lang="en-US" dirty="0"/>
              <a:t>)</a:t>
            </a:r>
          </a:p>
          <a:p>
            <a:r>
              <a:rPr lang="en-US" dirty="0"/>
              <a:t>Microcontroller met LoRa </a:t>
            </a:r>
            <a:r>
              <a:rPr lang="en-US" dirty="0" err="1"/>
              <a:t>en</a:t>
            </a:r>
            <a:r>
              <a:rPr lang="en-US" dirty="0"/>
              <a:t> Bluetooth </a:t>
            </a:r>
            <a:r>
              <a:rPr lang="en-US" dirty="0" err="1"/>
              <a:t>ondersteuning</a:t>
            </a:r>
            <a:r>
              <a:rPr lang="en-US" dirty="0"/>
              <a:t>?</a:t>
            </a:r>
          </a:p>
          <a:p>
            <a:r>
              <a:rPr lang="en-US" dirty="0"/>
              <a:t>The Things Network + </a:t>
            </a:r>
            <a:r>
              <a:rPr lang="en-US" dirty="0" err="1"/>
              <a:t>LoraWAN</a:t>
            </a:r>
            <a:endParaRPr lang="en-US" dirty="0"/>
          </a:p>
          <a:p>
            <a:r>
              <a:rPr lang="en-US" dirty="0" err="1"/>
              <a:t>Mobiele</a:t>
            </a:r>
            <a:r>
              <a:rPr lang="en-US" dirty="0"/>
              <a:t> </a:t>
            </a:r>
            <a:r>
              <a:rPr lang="en-US" dirty="0" err="1"/>
              <a:t>telefoon</a:t>
            </a:r>
            <a:r>
              <a:rPr lang="en-US" dirty="0"/>
              <a:t> 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31613A0F-D52B-8781-9D3D-755547DD47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761370"/>
            <a:ext cx="5698793" cy="5698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952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77B561B-3A65-4A22-9691-EB838E7F9B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4137456-21FC-4AE2-8A94-BF06CAF2EB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05301E-11B3-4B9D-A588-21F3C980937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{38B382AD-473A-431A-890E-03336A9CC2BE}tf11936837_win32</Template>
  <TotalTime>0</TotalTime>
  <Words>405</Words>
  <Application>Microsoft Office PowerPoint</Application>
  <PresentationFormat>Widescreen</PresentationFormat>
  <Paragraphs>85</Paragraphs>
  <Slides>12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Nova</vt:lpstr>
      <vt:lpstr>Biome</vt:lpstr>
      <vt:lpstr>Calibri</vt:lpstr>
      <vt:lpstr>Times New Roman</vt:lpstr>
      <vt:lpstr>Custom</vt:lpstr>
      <vt:lpstr>Joris Elfferich 1013457  Digitaliseren</vt:lpstr>
      <vt:lpstr>Inhoud</vt:lpstr>
      <vt:lpstr>Context</vt:lpstr>
      <vt:lpstr>Inventory of Hazardous Materials </vt:lpstr>
      <vt:lpstr>Waarom digitaliseren?  </vt:lpstr>
      <vt:lpstr>Hoe beheren we de IHM? </vt:lpstr>
      <vt:lpstr>Hoe beheren we de IHM?  </vt:lpstr>
      <vt:lpstr>Accounts en interface  </vt:lpstr>
      <vt:lpstr>Hoe koppelen we de IHM aan een schip?</vt:lpstr>
      <vt:lpstr>Demonstratie</vt:lpstr>
      <vt:lpstr>Conclusie</vt:lpstr>
      <vt:lpstr>Vragen?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Joris Elfferich 1013457  Digitaliseren</dc:title>
  <dc:creator>Joris Elfferich</dc:creator>
  <cp:lastModifiedBy>Joris Elfferich</cp:lastModifiedBy>
  <cp:revision>10</cp:revision>
  <dcterms:created xsi:type="dcterms:W3CDTF">2024-05-17T11:05:46Z</dcterms:created>
  <dcterms:modified xsi:type="dcterms:W3CDTF">2024-07-02T09:44:24Z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